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Opening" id="{09571194-be62-dc85-396a-e86db5126b22}">
          <p14:sldIdLst>
            <p14:sldId id="256"/>
          </p14:sldIdLst>
        </p14:section>
        <p14:section name="Architecture" id="{d91da16d-627c-dea3-890c-4a0d26b996e1}">
          <p14:sldIdLst>
            <p14:sldId id="257"/>
            <p14:sldId id="258"/>
          </p14:sldIdLst>
        </p14:section>
        <p14:section name="Problem and approach" id="{844e5b70-e36f-b2c8-568d-d9720bfd1e0d}">
          <p14:sldIdLst>
            <p14:sldId id="259"/>
            <p14:sldId id="260"/>
          </p14:sldIdLst>
        </p14:section>
        <p14:section name="Evaluation" id="{7c5b8006-3b3c-09f2-27d3-5a7c7c1b12eb}">
          <p14:sldIdLst>
            <p14:sldId id="261"/>
            <p14:sldId id="262"/>
            <p14:sldId id="263"/>
          </p14:sldIdLst>
        </p14:section>
        <p14:section name="Agent" id="{491d6f05-149d-92db-4fdc-b17b417e7ea2}">
          <p14:sldIdLst>
            <p14:sldId id="264"/>
            <p14:sldId id="265"/>
          </p14:sldIdLst>
        </p14:section>
        <p14:section name="Safety and lessons" id="{b99836b5-a39d-531c-b9db-10552d115fe4}">
          <p14:sldIdLst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team and the one-line goal: answer questions about the EU AI Act from the regulation itself, with page citations, and refuse when the answer is not in the document.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halves. Top: the regulation is extracted, split into 1000-character chunks with 200 overlap, embedded, and stored in FAISS plus a BM25 keyword index. Bottom: each question is cleaned (injection), rewritten only if it is a follow-up, searched in both indexes, re-ranked by a local cross-encoder, gated by a relevance threshold, trimmed to the relevant sentences, and answered by gpt-4o-mini with page citations and a confidence score. Three run modes: api, hybrid, local (Qwen2.5-3B, free).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agent answers the same questions, but the model chooses which tool to call and how many times. The harness (our code) runs the tools, enforces the 6-step cap and the retry limit of 3, and only offers send_message when the user's own message asks to send. send_message never sends: it drafts, and a person must confirm in the 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retrieval: legal text needs exact numbers and citations. Every API call is priced and logged; calls stop at $5. A new question costs about $0.0002 to $0.0004.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choice came from a failure we measured. BM25 was added for the exact_term questions; the threshold moved after one wrong refusal; trimming cut tokens without losing the answer.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Stress-test questions cover paraphrase, negation, exact terms, multi-hop, edge of chunk, yes/no and temporal questions. Out-of-scope includes GDPR, which sounds on-topic but is a different law.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Retrieval-only run on 44 questions in local mode. Recall@1/3/5 = 0.63/0.79/0.87. Cross-reference questions are nearly perfect; stress-test questions drag the average down. The citation-based correctness check is strict and sometimes marks a correct answer wrong because it cited a recital instead of the article.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Kept: hybrid retrieval with re-ranking is the default. Re-ranking costs about 0.7 seconds but nearly doubles recall at 1. Query rewriting could not be measured because no question has a history field yet; that is a gap to close.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tools were required by the course (search, calculator). quote_exact, get_definition and date_diff are our own, each justified by a failure of plain search. send_message is the only tool that acts on the world, so it sits behind human approval.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honest that this is a small local-mode run. On question 3 the agent did what it should (searched again when the first search failed) but the 3B model never found Article 99(4). The comparison to present is the api-mode run.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lesson from the course: the harness decides what is allowed, never the model policing itself. Local mode only so far.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Every change was checked with the regression script against all 44 questions. The open failures are a known limit of embedding search on negation.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with the three takeaways and the next steps. Then demo: the six RAG demo questions and the agent scenarios.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F3A6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A9BB0"/>
                </a:solidFill>
              </a:rPr>
              <a:t>ParisAI  |  EU AI Act Assistant</a:t>
            </a:r>
            <a:endParaRPr lang="en-US" sz="1000" dirty="0"/>
          </a:p>
        </p:txBody>
      </p:sp>
      <p:sp>
        <p:nvSpPr>
          <p:cNvPr id="3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2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EU AI Act Assistant: RAG and Agent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Question answering over Regulation (EU) 2024/1689 with cited sources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 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D9A21B"/>
                </a:solidFill>
              </a:rPr>
              <a:t>Team ParisAI:  Rayyan Ahemad Mohd,  Sai Prasad Bandari,  Prodipta Paul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System architecture: RAG pipeline</a:t>
            </a:r>
            <a:endParaRPr lang="en-US" sz="3200" dirty="0"/>
          </a:p>
        </p:txBody>
      </p:sp>
      <p:sp>
        <p:nvSpPr>
          <p:cNvPr id="3" name="t0"/>
          <p:cNvSpPr txBox="1"/>
          <p:nvPr/>
        </p:nvSpPr>
        <p:spPr>
          <a:xfrm>
            <a:off x="548640" y="123444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Indexing (once, offline)</a:t>
            </a:r>
            <a:endParaRPr lang="en-US" sz="1600" dirty="0"/>
          </a:p>
        </p:txBody>
      </p:sp>
      <p:sp>
        <p:nvSpPr>
          <p:cNvPr id="4" name="box1"/>
          <p:cNvSpPr/>
          <p:nvPr/>
        </p:nvSpPr>
        <p:spPr>
          <a:xfrm>
            <a:off x="548640" y="1737360"/>
            <a:ext cx="1737360" cy="77724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5" name="bl2"/>
          <p:cNvSpPr txBox="1"/>
          <p:nvPr/>
        </p:nvSpPr>
        <p:spPr>
          <a:xfrm>
            <a:off x="548640" y="1737360"/>
            <a:ext cx="173736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EU AI Act PDF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(144 pages)</a:t>
            </a:r>
            <a:endParaRPr lang="en-US" sz="1300" dirty="0"/>
          </a:p>
        </p:txBody>
      </p:sp>
      <p:sp>
        <p:nvSpPr>
          <p:cNvPr id="6" name="a3"/>
          <p:cNvSpPr/>
          <p:nvPr/>
        </p:nvSpPr>
        <p:spPr>
          <a:xfrm>
            <a:off x="2286000" y="2125980"/>
            <a:ext cx="548640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7" name="box4"/>
          <p:cNvSpPr/>
          <p:nvPr/>
        </p:nvSpPr>
        <p:spPr>
          <a:xfrm>
            <a:off x="2834640" y="1737360"/>
            <a:ext cx="1737360" cy="77724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8" name="bl5"/>
          <p:cNvSpPr txBox="1"/>
          <p:nvPr/>
        </p:nvSpPr>
        <p:spPr>
          <a:xfrm>
            <a:off x="2834640" y="1737360"/>
            <a:ext cx="173736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Text extraction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(PyMuPDF)</a:t>
            </a:r>
            <a:endParaRPr lang="en-US" sz="1300" dirty="0"/>
          </a:p>
        </p:txBody>
      </p:sp>
      <p:sp>
        <p:nvSpPr>
          <p:cNvPr id="9" name="t6"/>
          <p:cNvSpPr txBox="1"/>
          <p:nvPr/>
        </p:nvSpPr>
        <p:spPr>
          <a:xfrm>
            <a:off x="2834640" y="25603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scripts/extract.py</a:t>
            </a:r>
            <a:endParaRPr lang="en-US" sz="1100" dirty="0"/>
          </a:p>
        </p:txBody>
      </p:sp>
      <p:sp>
        <p:nvSpPr>
          <p:cNvPr id="10" name="a7"/>
          <p:cNvSpPr/>
          <p:nvPr/>
        </p:nvSpPr>
        <p:spPr>
          <a:xfrm>
            <a:off x="4572000" y="2125980"/>
            <a:ext cx="548640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11" name="box8"/>
          <p:cNvSpPr/>
          <p:nvPr/>
        </p:nvSpPr>
        <p:spPr>
          <a:xfrm>
            <a:off x="5120640" y="1737360"/>
            <a:ext cx="1737360" cy="77724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12" name="bl9"/>
          <p:cNvSpPr txBox="1"/>
          <p:nvPr/>
        </p:nvSpPr>
        <p:spPr>
          <a:xfrm>
            <a:off x="5120640" y="1737360"/>
            <a:ext cx="173736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Chunking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1000 chars / 200 overlap</a:t>
            </a:r>
            <a:endParaRPr lang="en-US" sz="1300" dirty="0"/>
          </a:p>
        </p:txBody>
      </p:sp>
      <p:sp>
        <p:nvSpPr>
          <p:cNvPr id="13" name="t10"/>
          <p:cNvSpPr txBox="1"/>
          <p:nvPr/>
        </p:nvSpPr>
        <p:spPr>
          <a:xfrm>
            <a:off x="5120640" y="25603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app/utils.py</a:t>
            </a:r>
            <a:endParaRPr lang="en-US" sz="1100" dirty="0"/>
          </a:p>
        </p:txBody>
      </p:sp>
      <p:sp>
        <p:nvSpPr>
          <p:cNvPr id="14" name="a11"/>
          <p:cNvSpPr/>
          <p:nvPr/>
        </p:nvSpPr>
        <p:spPr>
          <a:xfrm>
            <a:off x="6858000" y="2125980"/>
            <a:ext cx="548640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15" name="box12"/>
          <p:cNvSpPr/>
          <p:nvPr/>
        </p:nvSpPr>
        <p:spPr>
          <a:xfrm>
            <a:off x="7406640" y="1737360"/>
            <a:ext cx="1737360" cy="77724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16" name="bl13"/>
          <p:cNvSpPr txBox="1"/>
          <p:nvPr/>
        </p:nvSpPr>
        <p:spPr>
          <a:xfrm>
            <a:off x="7406640" y="1737360"/>
            <a:ext cx="173736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Embeddings</a:t>
            </a:r>
            <a:endParaRPr lang="en-US" sz="1300" dirty="0"/>
          </a:p>
        </p:txBody>
      </p:sp>
      <p:sp>
        <p:nvSpPr>
          <p:cNvPr id="17" name="t14"/>
          <p:cNvSpPr txBox="1"/>
          <p:nvPr/>
        </p:nvSpPr>
        <p:spPr>
          <a:xfrm>
            <a:off x="7406640" y="256032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text-embedding-3-small</a:t>
            </a:r>
            <a:endParaRPr lang="en-US" sz="1100" dirty="0"/>
          </a:p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or bge-base (local)</a:t>
            </a:r>
            <a:endParaRPr lang="en-US" sz="1100" dirty="0"/>
          </a:p>
        </p:txBody>
      </p:sp>
      <p:sp>
        <p:nvSpPr>
          <p:cNvPr id="18" name="a15"/>
          <p:cNvSpPr/>
          <p:nvPr/>
        </p:nvSpPr>
        <p:spPr>
          <a:xfrm>
            <a:off x="9144000" y="2125980"/>
            <a:ext cx="548640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19" name="box16"/>
          <p:cNvSpPr/>
          <p:nvPr/>
        </p:nvSpPr>
        <p:spPr>
          <a:xfrm>
            <a:off x="9692640" y="1737360"/>
            <a:ext cx="1737360" cy="777240"/>
          </a:xfrm>
          <a:prstGeom prst="rect">
            <a:avLst/>
          </a:prstGeom>
          <a:solidFill>
            <a:srgbClr val="1F3A6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0" name="bl17"/>
          <p:cNvSpPr txBox="1"/>
          <p:nvPr/>
        </p:nvSpPr>
        <p:spPr>
          <a:xfrm>
            <a:off x="9692640" y="1737360"/>
            <a:ext cx="1737360" cy="77724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FAISS index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+ BM25 index</a:t>
            </a:r>
            <a:endParaRPr lang="en-US" sz="1300" dirty="0"/>
          </a:p>
        </p:txBody>
      </p:sp>
      <p:sp>
        <p:nvSpPr>
          <p:cNvPr id="21" name="t18"/>
          <p:cNvSpPr txBox="1"/>
          <p:nvPr/>
        </p:nvSpPr>
        <p:spPr>
          <a:xfrm>
            <a:off x="548640" y="333756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2"/>
                </a:solidFill>
              </a:rPr>
              <a:t>Answering (every question)</a:t>
            </a:r>
            <a:endParaRPr lang="en-US" sz="1600" dirty="0"/>
          </a:p>
        </p:txBody>
      </p:sp>
      <p:sp>
        <p:nvSpPr>
          <p:cNvPr id="22" name="box19"/>
          <p:cNvSpPr/>
          <p:nvPr/>
        </p:nvSpPr>
        <p:spPr>
          <a:xfrm>
            <a:off x="548640" y="3886200"/>
            <a:ext cx="132588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3" name="bl20"/>
          <p:cNvSpPr txBox="1"/>
          <p:nvPr/>
        </p:nvSpPr>
        <p:spPr>
          <a:xfrm>
            <a:off x="548640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User question</a:t>
            </a:r>
            <a:endParaRPr lang="en-US" sz="1300" dirty="0"/>
          </a:p>
        </p:txBody>
      </p:sp>
      <p:sp>
        <p:nvSpPr>
          <p:cNvPr id="24" name="a21"/>
          <p:cNvSpPr/>
          <p:nvPr/>
        </p:nvSpPr>
        <p:spPr>
          <a:xfrm>
            <a:off x="1874520" y="4343400"/>
            <a:ext cx="30175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25" name="box22"/>
          <p:cNvSpPr/>
          <p:nvPr/>
        </p:nvSpPr>
        <p:spPr>
          <a:xfrm>
            <a:off x="2176272" y="3886200"/>
            <a:ext cx="132588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6" name="bl23"/>
          <p:cNvSpPr txBox="1"/>
          <p:nvPr/>
        </p:nvSpPr>
        <p:spPr>
          <a:xfrm>
            <a:off x="2176272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Clean +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rewrite follow-up</a:t>
            </a:r>
            <a:endParaRPr lang="en-US" sz="1300" dirty="0"/>
          </a:p>
        </p:txBody>
      </p:sp>
      <p:sp>
        <p:nvSpPr>
          <p:cNvPr id="27" name="t24"/>
          <p:cNvSpPr txBox="1"/>
          <p:nvPr/>
        </p:nvSpPr>
        <p:spPr>
          <a:xfrm>
            <a:off x="2084832" y="487375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blocks prompt injection</a:t>
            </a:r>
            <a:endParaRPr lang="en-US" sz="1100" dirty="0"/>
          </a:p>
        </p:txBody>
      </p:sp>
      <p:sp>
        <p:nvSpPr>
          <p:cNvPr id="28" name="a25"/>
          <p:cNvSpPr/>
          <p:nvPr/>
        </p:nvSpPr>
        <p:spPr>
          <a:xfrm>
            <a:off x="3502152" y="4343400"/>
            <a:ext cx="30175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29" name="box26"/>
          <p:cNvSpPr/>
          <p:nvPr/>
        </p:nvSpPr>
        <p:spPr>
          <a:xfrm>
            <a:off x="3803904" y="3886200"/>
            <a:ext cx="132588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30" name="bl27"/>
          <p:cNvSpPr txBox="1"/>
          <p:nvPr/>
        </p:nvSpPr>
        <p:spPr>
          <a:xfrm>
            <a:off x="3803904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Hybrid search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FAISS + BM25</a:t>
            </a:r>
            <a:endParaRPr lang="en-US" sz="1300" dirty="0"/>
          </a:p>
        </p:txBody>
      </p:sp>
      <p:sp>
        <p:nvSpPr>
          <p:cNvPr id="31" name="t28"/>
          <p:cNvSpPr txBox="1"/>
          <p:nvPr/>
        </p:nvSpPr>
        <p:spPr>
          <a:xfrm>
            <a:off x="3712464" y="487375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top 15 each, merged by RRF</a:t>
            </a:r>
            <a:endParaRPr lang="en-US" sz="1100" dirty="0"/>
          </a:p>
        </p:txBody>
      </p:sp>
      <p:sp>
        <p:nvSpPr>
          <p:cNvPr id="32" name="a29"/>
          <p:cNvSpPr/>
          <p:nvPr/>
        </p:nvSpPr>
        <p:spPr>
          <a:xfrm>
            <a:off x="5129784" y="4343400"/>
            <a:ext cx="30175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33" name="box30"/>
          <p:cNvSpPr/>
          <p:nvPr/>
        </p:nvSpPr>
        <p:spPr>
          <a:xfrm>
            <a:off x="5431536" y="3886200"/>
            <a:ext cx="132588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34" name="bl31"/>
          <p:cNvSpPr txBox="1"/>
          <p:nvPr/>
        </p:nvSpPr>
        <p:spPr>
          <a:xfrm>
            <a:off x="5431536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Re-rank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bge-reranker</a:t>
            </a:r>
            <a:endParaRPr lang="en-US" sz="1300" dirty="0"/>
          </a:p>
        </p:txBody>
      </p:sp>
      <p:sp>
        <p:nvSpPr>
          <p:cNvPr id="35" name="t32"/>
          <p:cNvSpPr txBox="1"/>
          <p:nvPr/>
        </p:nvSpPr>
        <p:spPr>
          <a:xfrm>
            <a:off x="5340096" y="487375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cross-encoder, runs locally</a:t>
            </a:r>
            <a:endParaRPr lang="en-US" sz="1100" dirty="0"/>
          </a:p>
        </p:txBody>
      </p:sp>
      <p:sp>
        <p:nvSpPr>
          <p:cNvPr id="36" name="a33"/>
          <p:cNvSpPr/>
          <p:nvPr/>
        </p:nvSpPr>
        <p:spPr>
          <a:xfrm>
            <a:off x="6757416" y="4343400"/>
            <a:ext cx="30175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37" name="box34"/>
          <p:cNvSpPr/>
          <p:nvPr/>
        </p:nvSpPr>
        <p:spPr>
          <a:xfrm>
            <a:off x="7059168" y="3886200"/>
            <a:ext cx="132588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38" name="bl35"/>
          <p:cNvSpPr txBox="1"/>
          <p:nvPr/>
        </p:nvSpPr>
        <p:spPr>
          <a:xfrm>
            <a:off x="7059168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Relevance gate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(score &gt;= 0.05)</a:t>
            </a:r>
            <a:endParaRPr lang="en-US" sz="1300" dirty="0"/>
          </a:p>
        </p:txBody>
      </p:sp>
      <p:sp>
        <p:nvSpPr>
          <p:cNvPr id="39" name="t36"/>
          <p:cNvSpPr txBox="1"/>
          <p:nvPr/>
        </p:nvSpPr>
        <p:spPr>
          <a:xfrm>
            <a:off x="6967728" y="487375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else: "I don't have information"</a:t>
            </a:r>
            <a:endParaRPr lang="en-US" sz="1100" dirty="0"/>
          </a:p>
        </p:txBody>
      </p:sp>
      <p:sp>
        <p:nvSpPr>
          <p:cNvPr id="40" name="a37"/>
          <p:cNvSpPr/>
          <p:nvPr/>
        </p:nvSpPr>
        <p:spPr>
          <a:xfrm>
            <a:off x="8385048" y="4343400"/>
            <a:ext cx="30175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41" name="box38"/>
          <p:cNvSpPr/>
          <p:nvPr/>
        </p:nvSpPr>
        <p:spPr>
          <a:xfrm>
            <a:off x="8686800" y="3886200"/>
            <a:ext cx="132588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42" name="bl39"/>
          <p:cNvSpPr txBox="1"/>
          <p:nvPr/>
        </p:nvSpPr>
        <p:spPr>
          <a:xfrm>
            <a:off x="8686800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Build context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(max 5, trimmed)</a:t>
            </a:r>
            <a:endParaRPr lang="en-US" sz="1300" dirty="0"/>
          </a:p>
        </p:txBody>
      </p:sp>
      <p:sp>
        <p:nvSpPr>
          <p:cNvPr id="43" name="t40"/>
          <p:cNvSpPr txBox="1"/>
          <p:nvPr/>
        </p:nvSpPr>
        <p:spPr>
          <a:xfrm>
            <a:off x="8595360" y="487375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29% fewer tokens</a:t>
            </a:r>
            <a:endParaRPr lang="en-US" sz="1100" dirty="0"/>
          </a:p>
        </p:txBody>
      </p:sp>
      <p:sp>
        <p:nvSpPr>
          <p:cNvPr id="44" name="a41"/>
          <p:cNvSpPr/>
          <p:nvPr/>
        </p:nvSpPr>
        <p:spPr>
          <a:xfrm>
            <a:off x="10012680" y="4343400"/>
            <a:ext cx="30175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45" name="box42"/>
          <p:cNvSpPr/>
          <p:nvPr/>
        </p:nvSpPr>
        <p:spPr>
          <a:xfrm>
            <a:off x="10314432" y="3886200"/>
            <a:ext cx="1325880" cy="914400"/>
          </a:xfrm>
          <a:prstGeom prst="rect">
            <a:avLst/>
          </a:prstGeom>
          <a:solidFill>
            <a:srgbClr val="1F3A6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46" name="bl43"/>
          <p:cNvSpPr txBox="1"/>
          <p:nvPr/>
        </p:nvSpPr>
        <p:spPr>
          <a:xfrm>
            <a:off x="10314432" y="3886200"/>
            <a:ext cx="132588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gpt-4o-mini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answer</a:t>
            </a:r>
            <a:endParaRPr lang="en-US" sz="1300" dirty="0"/>
          </a:p>
        </p:txBody>
      </p:sp>
      <p:sp>
        <p:nvSpPr>
          <p:cNvPr id="47" name="t44"/>
          <p:cNvSpPr txBox="1"/>
          <p:nvPr/>
        </p:nvSpPr>
        <p:spPr>
          <a:xfrm>
            <a:off x="10222992" y="4873752"/>
            <a:ext cx="1508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citations + confidence score</a:t>
            </a:r>
            <a:endParaRPr lang="en-US" sz="1100" dirty="0"/>
          </a:p>
        </p:txBody>
      </p:sp>
      <p:sp>
        <p:nvSpPr>
          <p:cNvPr id="48" name="feed1"/>
          <p:cNvSpPr/>
          <p:nvPr/>
        </p:nvSpPr>
        <p:spPr>
          <a:xfrm>
            <a:off x="4466844" y="3108960"/>
            <a:ext cx="6094476" cy="0"/>
          </a:xfrm>
          <a:prstGeom prst="line">
            <a:avLst/>
          </a:prstGeom>
          <a:noFill/>
          <a:ln w="19050">
            <a:solidFill>
              <a:srgbClr val="D9A21B"/>
            </a:solidFill>
            <a:prstDash val="dash"/>
          </a:ln>
        </p:spPr>
      </p:sp>
      <p:sp>
        <p:nvSpPr>
          <p:cNvPr id="49" name="feed2"/>
          <p:cNvSpPr/>
          <p:nvPr/>
        </p:nvSpPr>
        <p:spPr>
          <a:xfrm>
            <a:off x="10561320" y="2514600"/>
            <a:ext cx="0" cy="594360"/>
          </a:xfrm>
          <a:prstGeom prst="line">
            <a:avLst/>
          </a:prstGeom>
          <a:noFill/>
          <a:ln w="19050">
            <a:solidFill>
              <a:srgbClr val="D9A21B"/>
            </a:solidFill>
            <a:prstDash val="dash"/>
          </a:ln>
        </p:spPr>
      </p:sp>
      <p:sp>
        <p:nvSpPr>
          <p:cNvPr id="50" name="a45"/>
          <p:cNvSpPr/>
          <p:nvPr/>
        </p:nvSpPr>
        <p:spPr>
          <a:xfrm>
            <a:off x="4466844" y="3108960"/>
            <a:ext cx="0" cy="77724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  <a:tailEnd type="triangle"/>
          </a:ln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System architecture: agent mode</a:t>
            </a:r>
            <a:endParaRPr lang="en-US" sz="3200" dirty="0"/>
          </a:p>
        </p:txBody>
      </p:sp>
      <p:sp>
        <p:nvSpPr>
          <p:cNvPr id="3" name="box46"/>
          <p:cNvSpPr/>
          <p:nvPr/>
        </p:nvSpPr>
        <p:spPr>
          <a:xfrm>
            <a:off x="548640" y="1463040"/>
            <a:ext cx="219456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4" name="bl47"/>
          <p:cNvSpPr txBox="1"/>
          <p:nvPr/>
        </p:nvSpPr>
        <p:spPr>
          <a:xfrm>
            <a:off x="548640" y="1463040"/>
            <a:ext cx="219456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User question</a:t>
            </a:r>
            <a:endParaRPr lang="en-US" sz="1300" dirty="0"/>
          </a:p>
        </p:txBody>
      </p:sp>
      <p:sp>
        <p:nvSpPr>
          <p:cNvPr id="5" name="a48"/>
          <p:cNvSpPr/>
          <p:nvPr/>
        </p:nvSpPr>
        <p:spPr>
          <a:xfrm>
            <a:off x="2743200" y="1920240"/>
            <a:ext cx="66751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6" name="box49"/>
          <p:cNvSpPr/>
          <p:nvPr/>
        </p:nvSpPr>
        <p:spPr>
          <a:xfrm>
            <a:off x="3410712" y="1463040"/>
            <a:ext cx="219456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7" name="bl50"/>
          <p:cNvSpPr txBox="1"/>
          <p:nvPr/>
        </p:nvSpPr>
        <p:spPr>
          <a:xfrm>
            <a:off x="3410712" y="1463040"/>
            <a:ext cx="219456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Harness guard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(send only if user asks)</a:t>
            </a:r>
            <a:endParaRPr lang="en-US" sz="1300" dirty="0"/>
          </a:p>
        </p:txBody>
      </p:sp>
      <p:sp>
        <p:nvSpPr>
          <p:cNvPr id="8" name="a51"/>
          <p:cNvSpPr/>
          <p:nvPr/>
        </p:nvSpPr>
        <p:spPr>
          <a:xfrm>
            <a:off x="5605272" y="1920240"/>
            <a:ext cx="66751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9" name="box52"/>
          <p:cNvSpPr/>
          <p:nvPr/>
        </p:nvSpPr>
        <p:spPr>
          <a:xfrm>
            <a:off x="6272784" y="1463040"/>
            <a:ext cx="2194560" cy="914400"/>
          </a:xfrm>
          <a:prstGeom prst="rect">
            <a:avLst/>
          </a:prstGeom>
          <a:solidFill>
            <a:srgbClr val="1F3A6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10" name="bl53"/>
          <p:cNvSpPr txBox="1"/>
          <p:nvPr/>
        </p:nvSpPr>
        <p:spPr>
          <a:xfrm>
            <a:off x="6272784" y="1463040"/>
            <a:ext cx="219456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gpt-4o-mini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decides next step</a:t>
            </a:r>
            <a:endParaRPr lang="en-US" sz="1300" dirty="0"/>
          </a:p>
        </p:txBody>
      </p:sp>
      <p:sp>
        <p:nvSpPr>
          <p:cNvPr id="11" name="a54"/>
          <p:cNvSpPr/>
          <p:nvPr/>
        </p:nvSpPr>
        <p:spPr>
          <a:xfrm>
            <a:off x="8467344" y="1920240"/>
            <a:ext cx="667512" cy="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12" name="box55"/>
          <p:cNvSpPr/>
          <p:nvPr/>
        </p:nvSpPr>
        <p:spPr>
          <a:xfrm>
            <a:off x="9134856" y="1463040"/>
            <a:ext cx="2194560" cy="91440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13" name="bl56"/>
          <p:cNvSpPr txBox="1"/>
          <p:nvPr/>
        </p:nvSpPr>
        <p:spPr>
          <a:xfrm>
            <a:off x="9134856" y="1463040"/>
            <a:ext cx="2194560" cy="91440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Answer with citations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+ tool trace</a:t>
            </a:r>
            <a:endParaRPr lang="en-US" sz="1300" dirty="0"/>
          </a:p>
        </p:txBody>
      </p:sp>
      <p:sp>
        <p:nvSpPr>
          <p:cNvPr id="14" name="t57"/>
          <p:cNvSpPr txBox="1"/>
          <p:nvPr/>
        </p:nvSpPr>
        <p:spPr>
          <a:xfrm>
            <a:off x="6089904" y="1005840"/>
            <a:ext cx="2560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think, call tool, read result, repeat</a:t>
            </a:r>
            <a:endParaRPr lang="en-US" sz="1100" dirty="0"/>
          </a:p>
        </p:txBody>
      </p:sp>
      <p:sp>
        <p:nvSpPr>
          <p:cNvPr id="15" name="a58"/>
          <p:cNvSpPr/>
          <p:nvPr/>
        </p:nvSpPr>
        <p:spPr>
          <a:xfrm>
            <a:off x="7095744" y="2377440"/>
            <a:ext cx="0" cy="868680"/>
          </a:xfrm>
          <a:prstGeom prst="line">
            <a:avLst/>
          </a:prstGeom>
          <a:noFill/>
          <a:ln w="19050">
            <a:solidFill>
              <a:srgbClr val="1F3A68"/>
            </a:solidFill>
            <a:prstDash val="solid"/>
            <a:tailEnd type="triangle"/>
          </a:ln>
        </p:spPr>
      </p:sp>
      <p:sp>
        <p:nvSpPr>
          <p:cNvPr id="16" name="a59"/>
          <p:cNvSpPr/>
          <p:nvPr/>
        </p:nvSpPr>
        <p:spPr>
          <a:xfrm flipV="1">
            <a:off x="7644384" y="2377440"/>
            <a:ext cx="0" cy="86868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  <a:tailEnd type="triangle"/>
          </a:ln>
        </p:spPr>
      </p:sp>
      <p:sp>
        <p:nvSpPr>
          <p:cNvPr id="17" name="t60"/>
          <p:cNvSpPr txBox="1"/>
          <p:nvPr/>
        </p:nvSpPr>
        <p:spPr>
          <a:xfrm>
            <a:off x="5952744" y="2606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tool call</a:t>
            </a:r>
            <a:endParaRPr lang="en-US" sz="1100" dirty="0"/>
          </a:p>
        </p:txBody>
      </p:sp>
      <p:sp>
        <p:nvSpPr>
          <p:cNvPr id="18" name="t61"/>
          <p:cNvSpPr txBox="1"/>
          <p:nvPr/>
        </p:nvSpPr>
        <p:spPr>
          <a:xfrm>
            <a:off x="7735824" y="2606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result</a:t>
            </a:r>
            <a:endParaRPr lang="en-US" sz="1100" dirty="0"/>
          </a:p>
        </p:txBody>
      </p:sp>
      <p:sp>
        <p:nvSpPr>
          <p:cNvPr id="19" name="box62"/>
          <p:cNvSpPr/>
          <p:nvPr/>
        </p:nvSpPr>
        <p:spPr>
          <a:xfrm>
            <a:off x="548640" y="3291840"/>
            <a:ext cx="1691640" cy="64008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0" name="bl63"/>
          <p:cNvSpPr txBox="1"/>
          <p:nvPr/>
        </p:nvSpPr>
        <p:spPr>
          <a:xfrm>
            <a:off x="548640" y="3291840"/>
            <a:ext cx="16916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search_corpus</a:t>
            </a:r>
            <a:endParaRPr lang="en-US" sz="1300" dirty="0"/>
          </a:p>
        </p:txBody>
      </p:sp>
      <p:sp>
        <p:nvSpPr>
          <p:cNvPr id="21" name="box64"/>
          <p:cNvSpPr/>
          <p:nvPr/>
        </p:nvSpPr>
        <p:spPr>
          <a:xfrm>
            <a:off x="2423160" y="3291840"/>
            <a:ext cx="1691640" cy="64008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2" name="bl65"/>
          <p:cNvSpPr txBox="1"/>
          <p:nvPr/>
        </p:nvSpPr>
        <p:spPr>
          <a:xfrm>
            <a:off x="2423160" y="3291840"/>
            <a:ext cx="16916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calculator</a:t>
            </a:r>
            <a:endParaRPr lang="en-US" sz="1300" dirty="0"/>
          </a:p>
        </p:txBody>
      </p:sp>
      <p:sp>
        <p:nvSpPr>
          <p:cNvPr id="23" name="box66"/>
          <p:cNvSpPr/>
          <p:nvPr/>
        </p:nvSpPr>
        <p:spPr>
          <a:xfrm>
            <a:off x="4297680" y="3291840"/>
            <a:ext cx="1691640" cy="64008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4" name="bl67"/>
          <p:cNvSpPr txBox="1"/>
          <p:nvPr/>
        </p:nvSpPr>
        <p:spPr>
          <a:xfrm>
            <a:off x="4297680" y="3291840"/>
            <a:ext cx="16916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quote_exact</a:t>
            </a:r>
            <a:endParaRPr lang="en-US" sz="1300" dirty="0"/>
          </a:p>
        </p:txBody>
      </p:sp>
      <p:sp>
        <p:nvSpPr>
          <p:cNvPr id="25" name="box68"/>
          <p:cNvSpPr/>
          <p:nvPr/>
        </p:nvSpPr>
        <p:spPr>
          <a:xfrm>
            <a:off x="6172200" y="3291840"/>
            <a:ext cx="1691640" cy="64008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6" name="bl69"/>
          <p:cNvSpPr txBox="1"/>
          <p:nvPr/>
        </p:nvSpPr>
        <p:spPr>
          <a:xfrm>
            <a:off x="6172200" y="3291840"/>
            <a:ext cx="16916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get_definition</a:t>
            </a:r>
            <a:endParaRPr lang="en-US" sz="1300" dirty="0"/>
          </a:p>
        </p:txBody>
      </p:sp>
      <p:sp>
        <p:nvSpPr>
          <p:cNvPr id="27" name="box70"/>
          <p:cNvSpPr/>
          <p:nvPr/>
        </p:nvSpPr>
        <p:spPr>
          <a:xfrm>
            <a:off x="8046720" y="3291840"/>
            <a:ext cx="1691640" cy="640080"/>
          </a:xfrm>
          <a:prstGeom prst="rect">
            <a:avLst/>
          </a:prstGeom>
          <a:solidFill>
            <a:srgbClr val="EEF2F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28" name="bl71"/>
          <p:cNvSpPr txBox="1"/>
          <p:nvPr/>
        </p:nvSpPr>
        <p:spPr>
          <a:xfrm>
            <a:off x="8046720" y="3291840"/>
            <a:ext cx="16916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date_diff</a:t>
            </a:r>
            <a:endParaRPr lang="en-US" sz="1300" dirty="0"/>
          </a:p>
        </p:txBody>
      </p:sp>
      <p:sp>
        <p:nvSpPr>
          <p:cNvPr id="29" name="box72"/>
          <p:cNvSpPr/>
          <p:nvPr/>
        </p:nvSpPr>
        <p:spPr>
          <a:xfrm>
            <a:off x="9921240" y="3291840"/>
            <a:ext cx="1691640" cy="640080"/>
          </a:xfrm>
          <a:prstGeom prst="rect">
            <a:avLst/>
          </a:prstGeom>
          <a:solidFill>
            <a:srgbClr val="FBF1D9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30" name="bl73"/>
          <p:cNvSpPr txBox="1"/>
          <p:nvPr/>
        </p:nvSpPr>
        <p:spPr>
          <a:xfrm>
            <a:off x="9921240" y="3291840"/>
            <a:ext cx="1691640" cy="64008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send_message</a:t>
            </a:r>
            <a:endParaRPr lang="en-US" sz="1300" dirty="0"/>
          </a:p>
        </p:txBody>
      </p:sp>
      <p:sp>
        <p:nvSpPr>
          <p:cNvPr id="31" name="t74"/>
          <p:cNvSpPr txBox="1"/>
          <p:nvPr/>
        </p:nvSpPr>
        <p:spPr>
          <a:xfrm>
            <a:off x="548640" y="3977640"/>
            <a:ext cx="9189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read-only tools: always return text, never raise</a:t>
            </a:r>
            <a:endParaRPr lang="en-US" sz="1100" dirty="0"/>
          </a:p>
        </p:txBody>
      </p:sp>
      <p:sp>
        <p:nvSpPr>
          <p:cNvPr id="32" name="c1"/>
          <p:cNvSpPr/>
          <p:nvPr/>
        </p:nvSpPr>
        <p:spPr>
          <a:xfrm>
            <a:off x="10767060" y="3931920"/>
            <a:ext cx="0" cy="50292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</a:ln>
        </p:spPr>
      </p:sp>
      <p:sp>
        <p:nvSpPr>
          <p:cNvPr id="33" name="c2"/>
          <p:cNvSpPr/>
          <p:nvPr/>
        </p:nvSpPr>
        <p:spPr>
          <a:xfrm>
            <a:off x="5285232" y="4434840"/>
            <a:ext cx="5481828" cy="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</a:ln>
        </p:spPr>
      </p:sp>
      <p:sp>
        <p:nvSpPr>
          <p:cNvPr id="34" name="a75"/>
          <p:cNvSpPr/>
          <p:nvPr/>
        </p:nvSpPr>
        <p:spPr>
          <a:xfrm>
            <a:off x="5285232" y="4434840"/>
            <a:ext cx="0" cy="45720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  <a:tailEnd type="triangle"/>
          </a:ln>
        </p:spPr>
      </p:sp>
      <p:sp>
        <p:nvSpPr>
          <p:cNvPr id="35" name="box76"/>
          <p:cNvSpPr/>
          <p:nvPr/>
        </p:nvSpPr>
        <p:spPr>
          <a:xfrm>
            <a:off x="4233672" y="4892040"/>
            <a:ext cx="2103120" cy="822960"/>
          </a:xfrm>
          <a:prstGeom prst="rect">
            <a:avLst/>
          </a:prstGeom>
          <a:solidFill>
            <a:srgbClr val="FBF1D9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36" name="bl77"/>
          <p:cNvSpPr txBox="1"/>
          <p:nvPr/>
        </p:nvSpPr>
        <p:spPr>
          <a:xfrm>
            <a:off x="4233672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Draft shown in chat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(never auto-sent)</a:t>
            </a:r>
            <a:endParaRPr lang="en-US" sz="1300" dirty="0"/>
          </a:p>
        </p:txBody>
      </p:sp>
      <p:sp>
        <p:nvSpPr>
          <p:cNvPr id="37" name="a78"/>
          <p:cNvSpPr/>
          <p:nvPr/>
        </p:nvSpPr>
        <p:spPr>
          <a:xfrm>
            <a:off x="6336792" y="5303520"/>
            <a:ext cx="548640" cy="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  <a:tailEnd type="triangle"/>
          </a:ln>
        </p:spPr>
      </p:sp>
      <p:sp>
        <p:nvSpPr>
          <p:cNvPr id="38" name="box79"/>
          <p:cNvSpPr/>
          <p:nvPr/>
        </p:nvSpPr>
        <p:spPr>
          <a:xfrm>
            <a:off x="6885432" y="4892040"/>
            <a:ext cx="2103120" cy="822960"/>
          </a:xfrm>
          <a:prstGeom prst="rect">
            <a:avLst/>
          </a:prstGeom>
          <a:solidFill>
            <a:srgbClr val="FBF1D9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39" name="bl80"/>
          <p:cNvSpPr txBox="1"/>
          <p:nvPr/>
        </p:nvSpPr>
        <p:spPr>
          <a:xfrm>
            <a:off x="6885432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Person clicks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b="1" dirty="0">
                <a:solidFill>
                  <a:schemeClr val="tx2"/>
                </a:solidFill>
              </a:rPr>
              <a:t>Confirm &amp; Send</a:t>
            </a:r>
            <a:endParaRPr lang="en-US" sz="1300" dirty="0"/>
          </a:p>
        </p:txBody>
      </p:sp>
      <p:sp>
        <p:nvSpPr>
          <p:cNvPr id="40" name="a81"/>
          <p:cNvSpPr/>
          <p:nvPr/>
        </p:nvSpPr>
        <p:spPr>
          <a:xfrm>
            <a:off x="8988552" y="5303520"/>
            <a:ext cx="548640" cy="0"/>
          </a:xfrm>
          <a:prstGeom prst="line">
            <a:avLst/>
          </a:prstGeom>
          <a:noFill/>
          <a:ln w="19050">
            <a:solidFill>
              <a:srgbClr val="D9A21B"/>
            </a:solidFill>
            <a:prstDash val="solid"/>
            <a:tailEnd type="triangle"/>
          </a:ln>
        </p:spPr>
      </p:sp>
      <p:sp>
        <p:nvSpPr>
          <p:cNvPr id="41" name="box82"/>
          <p:cNvSpPr/>
          <p:nvPr/>
        </p:nvSpPr>
        <p:spPr>
          <a:xfrm>
            <a:off x="9537192" y="4892040"/>
            <a:ext cx="2103120" cy="822960"/>
          </a:xfrm>
          <a:prstGeom prst="rect">
            <a:avLst/>
          </a:prstGeom>
          <a:solidFill>
            <a:srgbClr val="1F3A68"/>
          </a:solidFill>
          <a:ln w="12700">
            <a:solidFill>
              <a:srgbClr val="1F3A68"/>
            </a:solidFill>
            <a:prstDash val="solid"/>
          </a:ln>
        </p:spPr>
      </p:sp>
      <p:sp>
        <p:nvSpPr>
          <p:cNvPr id="42" name="bl83"/>
          <p:cNvSpPr txBox="1"/>
          <p:nvPr/>
        </p:nvSpPr>
        <p:spPr>
          <a:xfrm>
            <a:off x="9537192" y="4892040"/>
            <a:ext cx="2103120" cy="822960"/>
          </a:xfrm>
          <a:prstGeom prst="rect">
            <a:avLst/>
          </a:prstGeom>
          <a:noFill/>
          <a:ln/>
        </p:spPr>
        <p:txBody>
          <a:bodyPr wrap="square" lIns="50800" tIns="50800" rIns="50800" bIns="5080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chemeClr val="bg1"/>
                </a:solidFill>
              </a:rPr>
              <a:t>Teams channel</a:t>
            </a:r>
            <a:endParaRPr lang="en-US" sz="1300" dirty="0"/>
          </a:p>
        </p:txBody>
      </p:sp>
      <p:sp>
        <p:nvSpPr>
          <p:cNvPr id="43" name="t84"/>
          <p:cNvSpPr txBox="1"/>
          <p:nvPr/>
        </p:nvSpPr>
        <p:spPr>
          <a:xfrm>
            <a:off x="548640" y="493776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b="1" dirty="0">
                <a:solidFill>
                  <a:schemeClr val="tx1"/>
                </a:solidFill>
              </a:rPr>
              <a:t>Limits: </a:t>
            </a:r>
            <a:pPr indent="0" marL="0">
              <a:buNone/>
            </a:pPr>
            <a:r>
              <a:rPr lang="en-US" sz="1300" dirty="0">
                <a:solidFill>
                  <a:schemeClr val="tx1"/>
                </a:solidFill>
              </a:rPr>
              <a:t>max 6 tool steps, stop after 3 failed calls in a row, identical repeated call refused, temperature 0.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Problem: why RAG for the EU AI Act</a:t>
            </a:r>
            <a:endParaRPr lang="en-US" sz="3200" dirty="0"/>
          </a:p>
        </p:txBody>
      </p:sp>
      <p:sp>
        <p:nvSpPr>
          <p:cNvPr id="3" name="b85"/>
          <p:cNvSpPr txBox="1"/>
          <p:nvPr/>
        </p:nvSpPr>
        <p:spPr>
          <a:xfrm>
            <a:off x="548640" y="1371600"/>
            <a:ext cx="6035040" cy="4114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The AI Act is 144 pages of legal text: 113 articles, 13 annexes, 180 recitals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Answers must be exact (fine amounts, dates, definitions) and traceable to a page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 plain LLM guesses, mixes in other laws (GDPR) and cannot cite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Goal: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answer only from the regulation, cite source and page, refuse when the document does not cover it</a:t>
            </a:r>
            <a:endParaRPr lang="en-US" sz="1600" dirty="0"/>
          </a:p>
        </p:txBody>
      </p:sp>
      <p:sp>
        <p:nvSpPr>
          <p:cNvPr id="4" name="t86"/>
          <p:cNvSpPr txBox="1"/>
          <p:nvPr/>
        </p:nvSpPr>
        <p:spPr>
          <a:xfrm>
            <a:off x="7132320" y="14630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tx2"/>
                </a:solidFill>
              </a:rPr>
              <a:t>144</a:t>
            </a:r>
            <a:endParaRPr lang="en-US" sz="5400" dirty="0"/>
          </a:p>
        </p:txBody>
      </p:sp>
      <p:sp>
        <p:nvSpPr>
          <p:cNvPr id="5" name="t87"/>
          <p:cNvSpPr txBox="1"/>
          <p:nvPr/>
        </p:nvSpPr>
        <p:spPr>
          <a:xfrm>
            <a:off x="7132320" y="23774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pages indexed</a:t>
            </a:r>
            <a:endParaRPr lang="en-US" sz="1400" dirty="0"/>
          </a:p>
        </p:txBody>
      </p:sp>
      <p:sp>
        <p:nvSpPr>
          <p:cNvPr id="6" name="t88"/>
          <p:cNvSpPr txBox="1"/>
          <p:nvPr/>
        </p:nvSpPr>
        <p:spPr>
          <a:xfrm>
            <a:off x="9509760" y="146304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tx2"/>
                </a:solidFill>
              </a:rPr>
              <a:t>44</a:t>
            </a:r>
            <a:endParaRPr lang="en-US" sz="5400" dirty="0"/>
          </a:p>
        </p:txBody>
      </p:sp>
      <p:sp>
        <p:nvSpPr>
          <p:cNvPr id="7" name="t89"/>
          <p:cNvSpPr txBox="1"/>
          <p:nvPr/>
        </p:nvSpPr>
        <p:spPr>
          <a:xfrm>
            <a:off x="9509760" y="23774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evaluation questions</a:t>
            </a:r>
            <a:endParaRPr lang="en-US" sz="1400" dirty="0"/>
          </a:p>
        </p:txBody>
      </p:sp>
      <p:sp>
        <p:nvSpPr>
          <p:cNvPr id="8" name="t90"/>
          <p:cNvSpPr txBox="1"/>
          <p:nvPr/>
        </p:nvSpPr>
        <p:spPr>
          <a:xfrm>
            <a:off x="7132320" y="34747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tx2"/>
                </a:solidFill>
              </a:rPr>
              <a:t>6</a:t>
            </a:r>
            <a:endParaRPr lang="en-US" sz="5400" dirty="0"/>
          </a:p>
        </p:txBody>
      </p:sp>
      <p:sp>
        <p:nvSpPr>
          <p:cNvPr id="9" name="t91"/>
          <p:cNvSpPr txBox="1"/>
          <p:nvPr/>
        </p:nvSpPr>
        <p:spPr>
          <a:xfrm>
            <a:off x="7132320" y="4389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agent tools</a:t>
            </a:r>
            <a:endParaRPr lang="en-US" sz="1400" dirty="0"/>
          </a:p>
        </p:txBody>
      </p:sp>
      <p:sp>
        <p:nvSpPr>
          <p:cNvPr id="10" name="t92"/>
          <p:cNvSpPr txBox="1"/>
          <p:nvPr/>
        </p:nvSpPr>
        <p:spPr>
          <a:xfrm>
            <a:off x="9509760" y="34747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tx2"/>
                </a:solidFill>
              </a:rPr>
              <a:t>$5</a:t>
            </a:r>
            <a:endParaRPr lang="en-US" sz="5400" dirty="0"/>
          </a:p>
        </p:txBody>
      </p:sp>
      <p:sp>
        <p:nvSpPr>
          <p:cNvPr id="11" name="t93"/>
          <p:cNvSpPr txBox="1"/>
          <p:nvPr/>
        </p:nvSpPr>
        <p:spPr>
          <a:xfrm>
            <a:off x="9509760" y="438912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hard budget cap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Retrieval design choices</a:t>
            </a:r>
            <a:endParaRPr lang="en-US" sz="3200" dirty="0"/>
          </a:p>
        </p:txBody>
      </p:sp>
      <p:sp>
        <p:nvSpPr>
          <p:cNvPr id="3" name="b94"/>
          <p:cNvSpPr txBox="1"/>
          <p:nvPr/>
        </p:nvSpPr>
        <p:spPr>
          <a:xfrm>
            <a:off x="548640" y="1371600"/>
            <a:ext cx="6583680" cy="4846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Hybrid search.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Legal text is full of exact terms ("Article 6(1)", "Annex III"). FAISS finds meaning, BM25 finds exact words; merged by Reciprocal Rank Fusion.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Re-ranking.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BAAI/bge-reranker-base scores up to 30 candidates from 0 to 1, locally on the GPU, no API cost.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Relevance gate.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Best passage below 0.05 means refuse without calling the model (moved from 0.1 after it wrongly refused a real question).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Small prompt.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At most 5 passages, neighbours of the best two added, long ones trimmed: 29% fewer tokens.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Article lookup.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"What does Article 42 say?" fetches the article by its heading, not by embedding a bare number.</a:t>
            </a:r>
            <a:endParaRPr lang="en-US" sz="15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500" b="1" dirty="0">
                <a:solidFill>
                  <a:schemeClr val="tx1"/>
                </a:solidFill>
              </a:rPr>
              <a:t>Caching. </a:t>
            </a:r>
            <a:pPr indent="0" marL="0">
              <a:spcAft>
                <a:spcPts val="800"/>
              </a:spcAft>
              <a:buNone/>
            </a:pPr>
            <a:r>
              <a:rPr lang="en-US" sz="1500" dirty="0">
                <a:solidFill>
                  <a:schemeClr val="tx1"/>
                </a:solidFill>
              </a:rPr>
              <a:t>Query, retrieval and re-rank caches; repeated questions cost nothing.</a:t>
            </a:r>
            <a:endParaRPr lang="en-US" sz="1500" dirty="0"/>
          </a:p>
        </p:txBody>
      </p:sp>
      <p:sp>
        <p:nvSpPr>
          <p:cNvPr id="4" name="t95"/>
          <p:cNvSpPr txBox="1"/>
          <p:nvPr/>
        </p:nvSpPr>
        <p:spPr>
          <a:xfrm>
            <a:off x="7589520" y="137160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Run modes</a:t>
            </a:r>
            <a:endParaRPr lang="en-US" sz="1800" dirty="0"/>
          </a:p>
        </p:txBody>
      </p:sp>
      <p:graphicFrame>
        <p:nvGraphicFramePr>
          <p:cNvPr id="6" name="tbl9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7589520" y="1828800"/>
          <a:ext cx="402336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1188720"/>
                <a:gridCol w="1188720"/>
                <a:gridCol w="914400"/>
              </a:tblGrid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Embeddings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Answers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Cost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api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OpenAI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gpt-4o-mini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~$0.0002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hybrid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bge-base (GPU)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gpt-4o-mini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~$0.0002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local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bge-base (GPU)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Qwen2.5-3B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$0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Evaluation setup</a:t>
            </a:r>
            <a:endParaRPr lang="en-US" sz="3200" dirty="0"/>
          </a:p>
        </p:txBody>
      </p:sp>
      <p:sp>
        <p:nvSpPr>
          <p:cNvPr id="3" name="b97"/>
          <p:cNvSpPr txBox="1"/>
          <p:nvPr/>
        </p:nvSpPr>
        <p:spPr>
          <a:xfrm>
            <a:off x="548640" y="1371600"/>
            <a:ext cx="5852160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44 questions in data/questions.json, each with the expected answer and expected page(s)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A retrieved chunk is a hit when its (source, page) is in the expected pages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Retrieval: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Recall@1, @3, @5 and MRR on the 38 answerable questions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Safety: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correct refusals, wrong refusals, prompt-injection attacks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b="1" dirty="0">
                <a:solidFill>
                  <a:schemeClr val="tx1"/>
                </a:solidFill>
              </a:rPr>
              <a:t>Cost: </a:t>
            </a:r>
            <a:pPr indent="0" marL="0">
              <a:spcAft>
                <a:spcPts val="800"/>
              </a:spcAft>
              <a:buNone/>
            </a:pPr>
            <a:r>
              <a:rPr lang="en-US" sz="1600" dirty="0">
                <a:solidFill>
                  <a:schemeClr val="tx1"/>
                </a:solidFill>
              </a:rPr>
              <a:t>latency, model calls and dollars per question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Every change checked with a regression script before and after (exits 1 on regressions)</a:t>
            </a:r>
            <a:endParaRPr lang="en-US" sz="1600" dirty="0"/>
          </a:p>
        </p:txBody>
      </p:sp>
      <p:pic>
        <p:nvPicPr>
          <p:cNvPr id="4" name="chart_questions.png" descr="chart_question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0" y="1371600"/>
            <a:ext cx="4937760" cy="43891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RAG results (local mode, full pipeline)</a:t>
            </a:r>
            <a:endParaRPr lang="en-US" sz="3200" dirty="0"/>
          </a:p>
        </p:txBody>
      </p:sp>
      <p:sp>
        <p:nvSpPr>
          <p:cNvPr id="3" name="t98"/>
          <p:cNvSpPr txBox="1"/>
          <p:nvPr/>
        </p:nvSpPr>
        <p:spPr>
          <a:xfrm>
            <a:off x="548640" y="132588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</a:rPr>
              <a:t>0.87</a:t>
            </a:r>
            <a:endParaRPr lang="en-US" sz="4800" dirty="0"/>
          </a:p>
        </p:txBody>
      </p:sp>
      <p:sp>
        <p:nvSpPr>
          <p:cNvPr id="4" name="t99"/>
          <p:cNvSpPr txBox="1"/>
          <p:nvPr/>
        </p:nvSpPr>
        <p:spPr>
          <a:xfrm>
            <a:off x="548640" y="2194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Recall@5</a:t>
            </a:r>
            <a:endParaRPr lang="en-US" sz="1400" dirty="0"/>
          </a:p>
        </p:txBody>
      </p:sp>
      <p:sp>
        <p:nvSpPr>
          <p:cNvPr id="5" name="t100"/>
          <p:cNvSpPr txBox="1"/>
          <p:nvPr/>
        </p:nvSpPr>
        <p:spPr>
          <a:xfrm>
            <a:off x="3383280" y="132588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</a:rPr>
              <a:t>0.72</a:t>
            </a:r>
            <a:endParaRPr lang="en-US" sz="4800" dirty="0"/>
          </a:p>
        </p:txBody>
      </p:sp>
      <p:sp>
        <p:nvSpPr>
          <p:cNvPr id="6" name="t101"/>
          <p:cNvSpPr txBox="1"/>
          <p:nvPr/>
        </p:nvSpPr>
        <p:spPr>
          <a:xfrm>
            <a:off x="3383280" y="2194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MRR</a:t>
            </a:r>
            <a:endParaRPr lang="en-US" sz="1400" dirty="0"/>
          </a:p>
        </p:txBody>
      </p:sp>
      <p:sp>
        <p:nvSpPr>
          <p:cNvPr id="7" name="t102"/>
          <p:cNvSpPr txBox="1"/>
          <p:nvPr/>
        </p:nvSpPr>
        <p:spPr>
          <a:xfrm>
            <a:off x="6217920" y="132588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6"/>
                </a:solidFill>
              </a:rPr>
              <a:t>0%</a:t>
            </a:r>
            <a:endParaRPr lang="en-US" sz="4800" dirty="0"/>
          </a:p>
        </p:txBody>
      </p:sp>
      <p:sp>
        <p:nvSpPr>
          <p:cNvPr id="8" name="t103"/>
          <p:cNvSpPr txBox="1"/>
          <p:nvPr/>
        </p:nvSpPr>
        <p:spPr>
          <a:xfrm>
            <a:off x="6217920" y="2194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wrong refusals</a:t>
            </a:r>
            <a:endParaRPr lang="en-US" sz="1400" dirty="0"/>
          </a:p>
        </p:txBody>
      </p:sp>
      <p:sp>
        <p:nvSpPr>
          <p:cNvPr id="9" name="t104"/>
          <p:cNvSpPr txBox="1"/>
          <p:nvPr/>
        </p:nvSpPr>
        <p:spPr>
          <a:xfrm>
            <a:off x="9052560" y="1325880"/>
            <a:ext cx="2651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800" b="1" dirty="0">
                <a:solidFill>
                  <a:schemeClr val="tx2"/>
                </a:solidFill>
              </a:rPr>
              <a:t>1.0 s</a:t>
            </a:r>
            <a:endParaRPr lang="en-US" sz="4800" dirty="0"/>
          </a:p>
        </p:txBody>
      </p:sp>
      <p:sp>
        <p:nvSpPr>
          <p:cNvPr id="10" name="t105"/>
          <p:cNvSpPr txBox="1"/>
          <p:nvPr/>
        </p:nvSpPr>
        <p:spPr>
          <a:xfrm>
            <a:off x="9052560" y="219456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avg retrieval latency</a:t>
            </a:r>
            <a:endParaRPr lang="en-US" sz="1400" dirty="0"/>
          </a:p>
        </p:txBody>
      </p:sp>
      <p:pic>
        <p:nvPicPr>
          <p:cNvPr id="11" name="chart_mrr.png" descr="chart_mr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2834640"/>
            <a:ext cx="5486400" cy="3383280"/>
          </a:xfrm>
          <a:prstGeom prst="rect">
            <a:avLst/>
          </a:prstGeom>
        </p:spPr>
      </p:pic>
      <p:sp>
        <p:nvSpPr>
          <p:cNvPr id="12" name="t106"/>
          <p:cNvSpPr txBox="1"/>
          <p:nvPr/>
        </p:nvSpPr>
        <p:spPr>
          <a:xfrm>
            <a:off x="6492240" y="292608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Where it still fails</a:t>
            </a:r>
            <a:endParaRPr lang="en-US" sz="1800" dirty="0"/>
          </a:p>
        </p:txBody>
      </p:sp>
      <p:sp>
        <p:nvSpPr>
          <p:cNvPr id="13" name="b107"/>
          <p:cNvSpPr txBox="1"/>
          <p:nvPr/>
        </p:nvSpPr>
        <p:spPr>
          <a:xfrm>
            <a:off x="6492240" y="3383280"/>
            <a:ext cx="5120640" cy="2834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Paraphrased questions ("in plain terms, what counts as an AI system?"): MRR 0.05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Negation ("what is NOT covered..."): retrieval returns the positive case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2 of 4 should-refuse questions still answered (GDPR scores 0.999 on a plausible passage)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Correctness of full answers: 52% by the strict citation check, run in local mode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Ablation: what each retrieval stage adds</a:t>
            </a:r>
            <a:endParaRPr lang="en-US" sz="3200" dirty="0"/>
          </a:p>
        </p:txBody>
      </p:sp>
      <p:graphicFrame>
        <p:nvGraphicFramePr>
          <p:cNvPr id="9" name="tbl10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6035040" cy="914400"/>
        </p:xfrm>
        <a:graphic>
          <a:graphicData uri="http://schemas.openxmlformats.org/drawingml/2006/table">
            <a:tbl>
              <a:tblPr/>
              <a:tblGrid>
                <a:gridCol w="1920240"/>
                <a:gridCol w="777240"/>
                <a:gridCol w="777240"/>
                <a:gridCol w="777240"/>
                <a:gridCol w="777240"/>
                <a:gridCol w="100584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Version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R@1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R@3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R@5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MRR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Latency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Vector only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0.37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0.03 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re-ranking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0.69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0.77 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BM25 (hybrid)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1.04 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+ query rewriting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0.61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0.76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0.84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0.70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1.17 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109"/>
          <p:cNvSpPr txBox="1"/>
          <p:nvPr/>
        </p:nvSpPr>
        <p:spPr>
          <a:xfrm>
            <a:off x="548640" y="3840480"/>
            <a:ext cx="603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55555"/>
                </a:solidFill>
              </a:rPr>
              <a:t>Local mode, 38 questions with expected pages. Each row adds one stage on top of the row above.</a:t>
            </a:r>
            <a:endParaRPr lang="en-US" sz="1200" dirty="0"/>
          </a:p>
        </p:txBody>
      </p:sp>
      <p:sp>
        <p:nvSpPr>
          <p:cNvPr id="5" name="b110"/>
          <p:cNvSpPr txBox="1"/>
          <p:nvPr/>
        </p:nvSpPr>
        <p:spPr>
          <a:xfrm>
            <a:off x="548640" y="4389120"/>
            <a:ext cx="603504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Re-ranking is the big jump: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R@1 0.37 to 0.63, MRR 0.50 to 0.69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BM25 adds recall: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R@5 0.79 to 0.84, fixes keyword questions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Query rewriting: </a:t>
            </a:r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chemeClr val="tx1"/>
                </a:solidFill>
              </a:rPr>
              <a:t>no change, the set has no follow-up questions yet</a:t>
            </a:r>
            <a:endParaRPr lang="en-US" sz="1400" dirty="0"/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API mode (12-question sample): R@1 0.38 to 0.79 with re-ranking</a:t>
            </a:r>
            <a:endParaRPr lang="en-US" sz="1400" dirty="0"/>
          </a:p>
        </p:txBody>
      </p:sp>
      <p:pic>
        <p:nvPicPr>
          <p:cNvPr id="6" name="chart_ablation.png" descr="chart_ablatio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49440" y="1371600"/>
            <a:ext cx="4663440" cy="475488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Agent tools we built</a:t>
            </a:r>
            <a:endParaRPr lang="en-US" sz="3200" dirty="0"/>
          </a:p>
        </p:txBody>
      </p:sp>
      <p:graphicFrame>
        <p:nvGraphicFramePr>
          <p:cNvPr id="10" name="tbl1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4023360"/>
                <a:gridCol w="4389120"/>
              </a:tblGrid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Tool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does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Why we need 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search_corpus(query)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Same hybrid search + re-ranking as the RAG chat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gets the same retrieval quality, not a weaker lookup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calculator(expression)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Arithmetic with simpleeval, never eval()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Models get maths wrong; a poisoned document cannot run code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quote_exact(source, page)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Full, uncut text of one page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Chunks can split a fine amount or a list mid-sentence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get_definition(term)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Official Article 3 definition, word for word (68 terms)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Search confuses "provider" with "downstream provider"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date_diff(start, end)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Days and months between two dates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Act phases in from 2025 to 2027; months are easy to miscount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send_message(text)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Drafts a Teams message, never sends it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only action; a person must click Confirm &amp; Send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112"/>
          <p:cNvSpPr txBox="1"/>
          <p:nvPr/>
        </p:nvSpPr>
        <p:spPr>
          <a:xfrm>
            <a:off x="548640" y="576072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i="1" dirty="0">
                <a:solidFill>
                  <a:srgbClr val="555555"/>
                </a:solidFill>
              </a:rPr>
              <a:t>All tools return text and never raise, so the agent can read a failure ("No matching passages found.") and try again.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Evaluation: agent vs RAG</a:t>
            </a:r>
            <a:endParaRPr lang="en-US" sz="3200" dirty="0"/>
          </a:p>
        </p:txBody>
      </p:sp>
      <p:graphicFrame>
        <p:nvGraphicFramePr>
          <p:cNvPr id="11" name="tbl1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25880"/>
          <a:ext cx="722376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325880"/>
                <a:gridCol w="1417320"/>
                <a:gridCol w="914400"/>
                <a:gridCol w="914400"/>
              </a:tblGrid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Question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RAG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Model calls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Latency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fine for breaching Article 5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E8E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Wrong (Art. 100)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/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 s / 37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Fundamental rights impact assessment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9A7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of 6 items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9A7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 of 6 items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/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 s / 48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 fine for a high-risk provider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Refused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 searches, not found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/ 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 s / 154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Military / national security exclusion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3E8E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Correct, cited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9A741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Correct, no citation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/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 s / 39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8 areas of Annex III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Wrong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Wrong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/ 2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 s / 49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Total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 correct, 1 partial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 correct, 1 partial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1.0 / 2.4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 s / 65 s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114"/>
          <p:cNvSpPr txBox="1"/>
          <p:nvPr/>
        </p:nvSpPr>
        <p:spPr>
          <a:xfrm>
            <a:off x="548640" y="4709160"/>
            <a:ext cx="72237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5555"/>
                </a:solidFill>
              </a:rPr>
              <a:t>Local mode (Qwen2.5-3B for both), 5 priority questions, checked by hand. Model calls and latency shown as RAG / agent.</a:t>
            </a:r>
            <a:endParaRPr lang="en-US" sz="1100" dirty="0"/>
          </a:p>
        </p:txBody>
      </p:sp>
      <p:sp>
        <p:nvSpPr>
          <p:cNvPr id="5" name="t115"/>
          <p:cNvSpPr txBox="1"/>
          <p:nvPr/>
        </p:nvSpPr>
        <p:spPr>
          <a:xfrm>
            <a:off x="8229600" y="13258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What it shows</a:t>
            </a:r>
            <a:endParaRPr lang="en-US" sz="1800" dirty="0"/>
          </a:p>
        </p:txBody>
      </p:sp>
      <p:sp>
        <p:nvSpPr>
          <p:cNvPr id="6" name="b116"/>
          <p:cNvSpPr txBox="1"/>
          <p:nvPr/>
        </p:nvSpPr>
        <p:spPr>
          <a:xfrm>
            <a:off x="8229600" y="1783080"/>
            <a:ext cx="3383280" cy="4480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For one-lookup questions the plain pipeline is enough: the agent costs 2.4x the model calls and 3.5x the latency, and is not more accurate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The agent wins where RAG cannot act: maths on retrieved figures, date gaps, exact quotes and definitions, drafting messages</a:t>
            </a:r>
            <a:endParaRPr lang="en-US" sz="13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Next: the api-mode run (gpt-4o-mini) with the agent questions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Safety: prompt injection</a:t>
            </a:r>
            <a:endParaRPr lang="en-US" sz="3200" dirty="0"/>
          </a:p>
        </p:txBody>
      </p:sp>
      <p:sp>
        <p:nvSpPr>
          <p:cNvPr id="3" name="t117"/>
          <p:cNvSpPr txBox="1"/>
          <p:nvPr/>
        </p:nvSpPr>
        <p:spPr>
          <a:xfrm>
            <a:off x="548640" y="132588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Against the RAG chat</a:t>
            </a:r>
            <a:endParaRPr lang="en-US" sz="1800" dirty="0"/>
          </a:p>
        </p:txBody>
      </p:sp>
      <p:sp>
        <p:nvSpPr>
          <p:cNvPr id="4" name="t118"/>
          <p:cNvSpPr txBox="1"/>
          <p:nvPr/>
        </p:nvSpPr>
        <p:spPr>
          <a:xfrm>
            <a:off x="548640" y="1783080"/>
            <a:ext cx="2743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5400" b="1" dirty="0">
                <a:solidFill>
                  <a:schemeClr val="accent6"/>
                </a:solidFill>
              </a:rPr>
              <a:t>10/10</a:t>
            </a:r>
            <a:endParaRPr lang="en-US" sz="5400" dirty="0"/>
          </a:p>
        </p:txBody>
      </p:sp>
      <p:sp>
        <p:nvSpPr>
          <p:cNvPr id="5" name="t119"/>
          <p:cNvSpPr txBox="1"/>
          <p:nvPr/>
        </p:nvSpPr>
        <p:spPr>
          <a:xfrm>
            <a:off x="548640" y="269748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55555"/>
                </a:solidFill>
              </a:rPr>
              <a:t>attacks resisted (was 7/10)</a:t>
            </a:r>
            <a:endParaRPr lang="en-US" sz="1400" dirty="0"/>
          </a:p>
        </p:txBody>
      </p:sp>
      <p:sp>
        <p:nvSpPr>
          <p:cNvPr id="6" name="b120"/>
          <p:cNvSpPr txBox="1"/>
          <p:nvPr/>
        </p:nvSpPr>
        <p:spPr>
          <a:xfrm>
            <a:off x="548640" y="3200400"/>
            <a:ext cx="49377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Instruction override, jailbreak persona, system-prompt leak, fake context, forged citation, follow-up hijack, poisoned document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Fix: clean the question before search; the system prompt was left unchanged because stricter rules made the 3B model refuse easy questions</a:t>
            </a:r>
            <a:endParaRPr lang="en-US" sz="1400" dirty="0"/>
          </a:p>
        </p:txBody>
      </p:sp>
      <p:sp>
        <p:nvSpPr>
          <p:cNvPr id="7" name="t121"/>
          <p:cNvSpPr txBox="1"/>
          <p:nvPr/>
        </p:nvSpPr>
        <p:spPr>
          <a:xfrm>
            <a:off x="5943600" y="1325880"/>
            <a:ext cx="56692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Against agent actions (poisoned Article 113 says: send "deadline extended to 2030")</a:t>
            </a:r>
            <a:endParaRPr lang="en-US" sz="1600" dirty="0"/>
          </a:p>
        </p:txBody>
      </p:sp>
      <p:graphicFrame>
        <p:nvGraphicFramePr>
          <p:cNvPr id="12" name="tbl12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943600" y="2148840"/>
          <a:ext cx="5669280" cy="914400"/>
        </p:xfrm>
        <a:graphic>
          <a:graphicData uri="http://schemas.openxmlformats.org/drawingml/2006/table">
            <a:tbl>
              <a:tblPr/>
              <a:tblGrid>
                <a:gridCol w="2651760"/>
                <a:gridCol w="1371600"/>
                <a:gridCol w="164592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Setup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Called send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Reached approval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Before hardening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Prompt hardening only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B5462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Prompt + code guard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b="1" dirty="0">
                          <a:solidFill>
                            <a:srgbClr val="3E8E5E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0/3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Control (user asks to send)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1/1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123"/>
          <p:cNvSpPr txBox="1"/>
          <p:nvPr/>
        </p:nvSpPr>
        <p:spPr>
          <a:xfrm>
            <a:off x="5943600" y="4434840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222222"/>
                </a:solidFill>
              </a:rPr>
              <a:t>Prompt hardening changed nothing. The guard in our harness stopped every injected send; the human approval gate catches poisoned content when the user really asks to send.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title" hasCustomPrompt="1"/>
          </p:nvPr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chemeClr val="tx2"/>
                </a:solidFill>
              </a:rPr>
              <a:t>Failures we found and fixed</a:t>
            </a:r>
            <a:endParaRPr lang="en-US" sz="3200" dirty="0"/>
          </a:p>
        </p:txBody>
      </p:sp>
      <p:graphicFrame>
        <p:nvGraphicFramePr>
          <p:cNvPr id="13" name="tbl12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371600"/>
          <a:ext cx="11064240" cy="914400"/>
        </p:xfrm>
        <a:graphic>
          <a:graphicData uri="http://schemas.openxmlformats.org/drawingml/2006/table">
            <a:tbl>
              <a:tblPr/>
              <a:tblGrid>
                <a:gridCol w="4572000"/>
                <a:gridCol w="4023360"/>
                <a:gridCol w="2468880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Failure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6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Article 99(4) fine ranked 6th to 7th, cut by top 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TOP_K 5 to 8, then re-ranking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Fixed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"Article 42" matched definition (42) in Article 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Direct article / annex lookup by heading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R@5 0.84 to 0.87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 0.1 refused a real question (0.097)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Threshold lowered to 0.05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Wrong refusals 1/38 to 0/38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Agent could rephrase forever within 6 steps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Retry limit of 3 failed calls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Stops at step 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Prompt rules alone did not stop injected sends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Code guard on send_message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3/3 to 0/3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8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Negation and paraphrased questions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Not fixed yet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22222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Open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8CFD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40080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8A9BB0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2011680"/>
            <a:ext cx="10698480" cy="14630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l" indent="0" marL="0">
              <a:buNone/>
            </a:pPr>
            <a:r>
              <a:rPr lang="en-US" sz="4400" b="1" dirty="0">
                <a:solidFill>
                  <a:schemeClr val="bg1"/>
                </a:solidFill>
              </a:rPr>
              <a:t>Conclusion</a:t>
            </a:r>
            <a:endParaRPr lang="en-US" sz="4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3657600"/>
            <a:ext cx="1069848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Hybrid search + re-ranking is the core: MRR 0.50 to 0.70, Recall@5 0.87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Agent mode adds tools for maths, dates, definitions and actions, at 2 to 3x the cost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Safety comes from code (question cleaning, send guard, human approval), not from the prompt</a:t>
            </a:r>
            <a:endParaRPr lang="en-US" sz="18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800" dirty="0">
                <a:solidFill>
                  <a:schemeClr val="bg2"/>
                </a:solidFill>
              </a:rPr>
              <a:t>Next: api-mode agent evaluation, more follow-up and unanswerable questions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arisAI">
  <a:themeElements>
    <a:clrScheme name="ParisAI">
      <a:dk1>
        <a:srgbClr val="222222"/>
      </a:dk1>
      <a:lt1>
        <a:srgbClr val="FFFFFF"/>
      </a:lt1>
      <a:dk2>
        <a:srgbClr val="1F3A68"/>
      </a:dk2>
      <a:lt2>
        <a:srgbClr val="EEF2F8"/>
      </a:lt2>
      <a:accent1>
        <a:srgbClr val="1F3A68"/>
      </a:accent1>
      <a:accent2>
        <a:srgbClr val="D9A21B"/>
      </a:accent2>
      <a:accent3>
        <a:srgbClr val="4F7CAC"/>
      </a:accent3>
      <a:accent4>
        <a:srgbClr val="8A9BB0"/>
      </a:accent4>
      <a:accent5>
        <a:srgbClr val="B5462F"/>
      </a:accent5>
      <a:accent6>
        <a:srgbClr val="3E8E5E"/>
      </a:accent6>
      <a:hlink>
        <a:srgbClr val="1F3A68"/>
      </a:hlink>
      <a:folHlink>
        <a:srgbClr val="4F7CAC"/>
      </a:folHlink>
    </a:clrScheme>
    <a:fontScheme name="ParisAI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EU AI Act Assistant: RAG and Agent</dc:title>
  <dc:subject>PptxGenJS Presentation</dc:subject>
  <dc:creator>ParisAI</dc:creator>
  <cp:lastModifiedBy>ParisAI</cp:lastModifiedBy>
  <cp:revision>1</cp:revision>
  <dcterms:created xsi:type="dcterms:W3CDTF">2026-10-02T08:41:05Z</dcterms:created>
  <dcterms:modified xsi:type="dcterms:W3CDTF">2026-10-02T08:41:05Z</dcterms:modified>
</cp:coreProperties>
</file>